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DejaVu Serif" charset="1" panose="02060603050605020204"/>
      <p:regular r:id="rId14"/>
    </p:embeddedFont>
    <p:embeddedFont>
      <p:font typeface="DejaVu Serif Bold" charset="1" panose="02060803050605020204"/>
      <p:regular r:id="rId15"/>
    </p:embeddedFont>
    <p:embeddedFont>
      <p:font typeface="DejaVu Serif Italics" charset="1" panose="020606030503050B0204"/>
      <p:regular r:id="rId16"/>
    </p:embeddedFont>
    <p:embeddedFont>
      <p:font typeface="DejaVu Serif Bold Italics" charset="1" panose="020608030503050B0204"/>
      <p:regular r:id="rId17"/>
    </p:embeddedFont>
    <p:embeddedFont>
      <p:font typeface="Noto Sans" charset="1" panose="020B0502040504020204"/>
      <p:regular r:id="rId18"/>
    </p:embeddedFont>
    <p:embeddedFont>
      <p:font typeface="Noto Sans Bold" charset="1" panose="020B0802040504020204"/>
      <p:regular r:id="rId19"/>
    </p:embeddedFont>
    <p:embeddedFont>
      <p:font typeface="Noto Sans Italics" charset="1" panose="020B0502040504090204"/>
      <p:regular r:id="rId20"/>
    </p:embeddedFont>
    <p:embeddedFont>
      <p:font typeface="Noto Sans Bold Italics" charset="1" panose="020B0802040504090204"/>
      <p:regular r:id="rId21"/>
    </p:embeddedFont>
    <p:embeddedFont>
      <p:font typeface="Muli Regular" charset="1" panose="00000500000000000000"/>
      <p:regular r:id="rId22"/>
    </p:embeddedFont>
    <p:embeddedFont>
      <p:font typeface="Muli Regular Bold" charset="1" panose="00000700000000000000"/>
      <p:regular r:id="rId23"/>
    </p:embeddedFont>
    <p:embeddedFont>
      <p:font typeface="Muli Regular Italics" charset="1" panose="00000500000000000000"/>
      <p:regular r:id="rId24"/>
    </p:embeddedFont>
    <p:embeddedFont>
      <p:font typeface="Muli Regular Bold Italics" charset="1" panose="00000700000000000000"/>
      <p:regular r:id="rId25"/>
    </p:embeddedFont>
    <p:embeddedFont>
      <p:font typeface="Saira ExtraCondensed Medium" charset="1" panose="00000608000000000000"/>
      <p:regular r:id="rId26"/>
    </p:embeddedFont>
    <p:embeddedFont>
      <p:font typeface="Saira ExtraCondensed Medium Bold" charset="1" panose="00000708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35.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0">
            <a:off x="856033" y="7461888"/>
            <a:ext cx="6189564" cy="1096945"/>
            <a:chOff x="0" y="0"/>
            <a:chExt cx="8252751" cy="1462593"/>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462593" cy="1462593"/>
            </a:xfrm>
            <a:prstGeom prst="rect">
              <a:avLst/>
            </a:prstGeom>
          </p:spPr>
        </p:pic>
        <p:sp>
          <p:nvSpPr>
            <p:cNvPr name="TextBox 4" id="4"/>
            <p:cNvSpPr txBox="true"/>
            <p:nvPr/>
          </p:nvSpPr>
          <p:spPr>
            <a:xfrm rot="0">
              <a:off x="1890903" y="220958"/>
              <a:ext cx="6361849" cy="892240"/>
            </a:xfrm>
            <a:prstGeom prst="rect">
              <a:avLst/>
            </a:prstGeom>
          </p:spPr>
          <p:txBody>
            <a:bodyPr anchor="t" rtlCol="false" tIns="0" lIns="0" bIns="0" rIns="0">
              <a:spAutoFit/>
            </a:bodyPr>
            <a:lstStyle/>
            <a:p>
              <a:pPr algn="ctr" marL="0" indent="0" lvl="0">
                <a:lnSpc>
                  <a:spcPts val="5641"/>
                </a:lnSpc>
                <a:spcBef>
                  <a:spcPct val="0"/>
                </a:spcBef>
              </a:pPr>
              <a:r>
                <a:rPr lang="en-US" sz="4029">
                  <a:solidFill>
                    <a:srgbClr val="004AAD"/>
                  </a:solidFill>
                  <a:latin typeface="Muli Regular Bold"/>
                </a:rPr>
                <a:t>GROUP 2</a:t>
              </a:r>
            </a:p>
          </p:txBody>
        </p:sp>
      </p:grpSp>
      <p:grpSp>
        <p:nvGrpSpPr>
          <p:cNvPr name="Group 5" id="5"/>
          <p:cNvGrpSpPr/>
          <p:nvPr/>
        </p:nvGrpSpPr>
        <p:grpSpPr>
          <a:xfrm rot="0">
            <a:off x="1028700" y="3222322"/>
            <a:ext cx="8905877" cy="2452375"/>
            <a:chOff x="0" y="0"/>
            <a:chExt cx="11874503" cy="3269833"/>
          </a:xfrm>
        </p:grpSpPr>
        <p:sp>
          <p:nvSpPr>
            <p:cNvPr name="TextBox 6" id="6"/>
            <p:cNvSpPr txBox="true"/>
            <p:nvPr/>
          </p:nvSpPr>
          <p:spPr>
            <a:xfrm rot="0">
              <a:off x="0" y="104775"/>
              <a:ext cx="11874503" cy="2077124"/>
            </a:xfrm>
            <a:prstGeom prst="rect">
              <a:avLst/>
            </a:prstGeom>
          </p:spPr>
          <p:txBody>
            <a:bodyPr anchor="t" rtlCol="false" tIns="0" lIns="0" bIns="0" rIns="0">
              <a:spAutoFit/>
            </a:bodyPr>
            <a:lstStyle/>
            <a:p>
              <a:pPr algn="ctr">
                <a:lnSpc>
                  <a:spcPts val="11744"/>
                </a:lnSpc>
              </a:pPr>
              <a:r>
                <a:rPr lang="en-US" sz="10774" spc="344">
                  <a:solidFill>
                    <a:srgbClr val="FF3131"/>
                  </a:solidFill>
                  <a:latin typeface="Roboto Condensed Bold"/>
                </a:rPr>
                <a:t>Bài tập lớn</a:t>
              </a:r>
            </a:p>
          </p:txBody>
        </p:sp>
        <p:sp>
          <p:nvSpPr>
            <p:cNvPr name="TextBox 7" id="7"/>
            <p:cNvSpPr txBox="true"/>
            <p:nvPr/>
          </p:nvSpPr>
          <p:spPr>
            <a:xfrm rot="0">
              <a:off x="0" y="2433326"/>
              <a:ext cx="11874503" cy="836507"/>
            </a:xfrm>
            <a:prstGeom prst="rect">
              <a:avLst/>
            </a:prstGeom>
          </p:spPr>
          <p:txBody>
            <a:bodyPr anchor="t" rtlCol="false" tIns="0" lIns="0" bIns="0" rIns="0">
              <a:spAutoFit/>
            </a:bodyPr>
            <a:lstStyle/>
            <a:p>
              <a:pPr algn="ctr">
                <a:lnSpc>
                  <a:spcPts val="5319"/>
                </a:lnSpc>
              </a:pPr>
              <a:r>
                <a:rPr lang="en-US" sz="3799">
                  <a:solidFill>
                    <a:srgbClr val="000000"/>
                  </a:solidFill>
                  <a:latin typeface="Muli Regular Bold"/>
                </a:rPr>
                <a:t>Phần mềm : Quản lý thư viện</a:t>
              </a:r>
            </a:p>
          </p:txBody>
        </p:sp>
      </p:grpSp>
      <p:grpSp>
        <p:nvGrpSpPr>
          <p:cNvPr name="Group 8" id="8"/>
          <p:cNvGrpSpPr/>
          <p:nvPr/>
        </p:nvGrpSpPr>
        <p:grpSpPr>
          <a:xfrm rot="0">
            <a:off x="11584888" y="-5151789"/>
            <a:ext cx="8275151" cy="18621426"/>
            <a:chOff x="0" y="0"/>
            <a:chExt cx="11033535" cy="24828568"/>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1208012"/>
              <a:ext cx="11033535" cy="13620556"/>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11033535" cy="13620556"/>
            </a:xfrm>
            <a:prstGeom prst="rect">
              <a:avLst/>
            </a:prstGeom>
          </p:spPr>
        </p:pic>
      </p:grpSp>
      <p:grpSp>
        <p:nvGrpSpPr>
          <p:cNvPr name="Group 11" id="11"/>
          <p:cNvGrpSpPr>
            <a:grpSpLocks noChangeAspect="true"/>
          </p:cNvGrpSpPr>
          <p:nvPr/>
        </p:nvGrpSpPr>
        <p:grpSpPr>
          <a:xfrm rot="0">
            <a:off x="11160028" y="438150"/>
            <a:ext cx="8406175" cy="10473094"/>
            <a:chOff x="0" y="0"/>
            <a:chExt cx="6089650" cy="7586980"/>
          </a:xfrm>
        </p:grpSpPr>
        <p:sp>
          <p:nvSpPr>
            <p:cNvPr name="Freeform 12" id="12"/>
            <p:cNvSpPr/>
            <p:nvPr/>
          </p:nvSpPr>
          <p:spPr>
            <a:xfrm flipH="false" flipV="false">
              <a:off x="-121920" y="-120650"/>
              <a:ext cx="6333490" cy="7828280"/>
            </a:xfrm>
            <a:custGeom>
              <a:avLst/>
              <a:gdLst/>
              <a:ahLst/>
              <a:cxnLst/>
              <a:rect r="r" b="b" t="t" l="l"/>
              <a:pathLst>
                <a:path h="7828280" w="633349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l="0" r="0" t="-10146" b="-10146"/>
              </a:stretch>
            </a:blipFill>
          </p:spPr>
        </p:sp>
      </p:grpSp>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722464" y="-678389"/>
            <a:ext cx="11443955" cy="1096538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177914" y="0"/>
            <a:ext cx="12413227" cy="10732736"/>
          </a:xfrm>
          <a:prstGeom prst="rect">
            <a:avLst/>
          </a:prstGeom>
        </p:spPr>
      </p:pic>
      <p:sp>
        <p:nvSpPr>
          <p:cNvPr name="TextBox 3" id="3"/>
          <p:cNvSpPr txBox="true"/>
          <p:nvPr/>
        </p:nvSpPr>
        <p:spPr>
          <a:xfrm rot="0">
            <a:off x="1028700" y="3667982"/>
            <a:ext cx="4171071" cy="2506980"/>
          </a:xfrm>
          <a:prstGeom prst="rect">
            <a:avLst/>
          </a:prstGeom>
        </p:spPr>
        <p:txBody>
          <a:bodyPr anchor="t" rtlCol="false" tIns="0" lIns="0" bIns="0" rIns="0">
            <a:spAutoFit/>
          </a:bodyPr>
          <a:lstStyle/>
          <a:p>
            <a:pPr algn="ctr" marL="0" indent="0" lvl="0">
              <a:lnSpc>
                <a:spcPts val="9810"/>
              </a:lnSpc>
              <a:spcBef>
                <a:spcPct val="0"/>
              </a:spcBef>
            </a:pPr>
            <a:r>
              <a:rPr lang="en-US" sz="9000" spc="89">
                <a:solidFill>
                  <a:srgbClr val="FF3131"/>
                </a:solidFill>
                <a:latin typeface="Saira ExtraCondensed Medium Bold"/>
              </a:rPr>
              <a:t>Cập nhật đầu sách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186091" y="-7701667"/>
            <a:ext cx="8640569" cy="10698692"/>
          </a:xfrm>
          <a:prstGeom prst="rect">
            <a:avLst/>
          </a:prstGeom>
        </p:spPr>
      </p:pic>
      <p:pic>
        <p:nvPicPr>
          <p:cNvPr name="Picture 5" id="5"/>
          <p:cNvPicPr>
            <a:picLocks noChangeAspect="true"/>
          </p:cNvPicPr>
          <p:nvPr/>
        </p:nvPicPr>
        <p:blipFill>
          <a:blip r:embed="rId6"/>
          <a:srcRect l="0" t="929" r="4527" b="929"/>
          <a:stretch>
            <a:fillRect/>
          </a:stretch>
        </p:blipFill>
        <p:spPr>
          <a:xfrm flipH="false" flipV="false" rot="0">
            <a:off x="7726611" y="2325335"/>
            <a:ext cx="8983170" cy="608206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177914" y="0"/>
            <a:ext cx="12413227" cy="10732736"/>
          </a:xfrm>
          <a:prstGeom prst="rect">
            <a:avLst/>
          </a:prstGeom>
        </p:spPr>
      </p:pic>
      <p:sp>
        <p:nvSpPr>
          <p:cNvPr name="TextBox 3" id="3"/>
          <p:cNvSpPr txBox="true"/>
          <p:nvPr/>
        </p:nvSpPr>
        <p:spPr>
          <a:xfrm rot="0">
            <a:off x="1028700" y="3667982"/>
            <a:ext cx="4171071" cy="2506980"/>
          </a:xfrm>
          <a:prstGeom prst="rect">
            <a:avLst/>
          </a:prstGeom>
        </p:spPr>
        <p:txBody>
          <a:bodyPr anchor="t" rtlCol="false" tIns="0" lIns="0" bIns="0" rIns="0">
            <a:spAutoFit/>
          </a:bodyPr>
          <a:lstStyle/>
          <a:p>
            <a:pPr algn="ctr" marL="0" indent="0" lvl="0">
              <a:lnSpc>
                <a:spcPts val="9810"/>
              </a:lnSpc>
              <a:spcBef>
                <a:spcPct val="0"/>
              </a:spcBef>
            </a:pPr>
            <a:r>
              <a:rPr lang="en-US" sz="9000" spc="89">
                <a:solidFill>
                  <a:srgbClr val="FF3131"/>
                </a:solidFill>
                <a:latin typeface="Saira ExtraCondensed Medium Bold"/>
              </a:rPr>
              <a:t>Quản lý người dùng</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186091" y="-7701667"/>
            <a:ext cx="8640569" cy="10698692"/>
          </a:xfrm>
          <a:prstGeom prst="rect">
            <a:avLst/>
          </a:prstGeom>
        </p:spPr>
      </p:pic>
      <p:pic>
        <p:nvPicPr>
          <p:cNvPr name="Picture 5" id="5"/>
          <p:cNvPicPr>
            <a:picLocks noChangeAspect="true"/>
          </p:cNvPicPr>
          <p:nvPr/>
        </p:nvPicPr>
        <p:blipFill>
          <a:blip r:embed="rId6"/>
          <a:srcRect l="651" t="0" r="651" b="3477"/>
          <a:stretch>
            <a:fillRect/>
          </a:stretch>
        </p:blipFill>
        <p:spPr>
          <a:xfrm flipH="false" flipV="false" rot="0">
            <a:off x="7543044" y="1757818"/>
            <a:ext cx="10392085" cy="677136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5119" y="-126788"/>
            <a:ext cx="12190979" cy="10540576"/>
          </a:xfrm>
          <a:prstGeom prst="rect">
            <a:avLst/>
          </a:prstGeom>
        </p:spPr>
      </p:pic>
      <p:sp>
        <p:nvSpPr>
          <p:cNvPr name="TextBox 3" id="3"/>
          <p:cNvSpPr txBox="true"/>
          <p:nvPr/>
        </p:nvSpPr>
        <p:spPr>
          <a:xfrm rot="0">
            <a:off x="4030739" y="1028700"/>
            <a:ext cx="10226522" cy="1219200"/>
          </a:xfrm>
          <a:prstGeom prst="rect">
            <a:avLst/>
          </a:prstGeom>
        </p:spPr>
        <p:txBody>
          <a:bodyPr anchor="t" rtlCol="false" tIns="0" lIns="0" bIns="0" rIns="0">
            <a:spAutoFit/>
          </a:bodyPr>
          <a:lstStyle/>
          <a:p>
            <a:pPr algn="ctr">
              <a:lnSpc>
                <a:spcPts val="9600"/>
              </a:lnSpc>
            </a:pPr>
            <a:r>
              <a:rPr lang="en-US" sz="8000" spc="120">
                <a:solidFill>
                  <a:srgbClr val="FF3131"/>
                </a:solidFill>
                <a:latin typeface="Saira ExtraCondensed Medium Bold"/>
              </a:rPr>
              <a:t>Thêm và xoá sách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2017877" y="-2743008"/>
            <a:ext cx="8640569" cy="10698692"/>
          </a:xfrm>
          <a:prstGeom prst="rect">
            <a:avLst/>
          </a:prstGeom>
        </p:spPr>
      </p:pic>
      <p:sp>
        <p:nvSpPr>
          <p:cNvPr name="AutoShape 5" id="5"/>
          <p:cNvSpPr/>
          <p:nvPr/>
        </p:nvSpPr>
        <p:spPr>
          <a:xfrm rot="0">
            <a:off x="7354094" y="3663261"/>
            <a:ext cx="1492858" cy="0"/>
          </a:xfrm>
          <a:prstGeom prst="line">
            <a:avLst/>
          </a:prstGeom>
          <a:ln cap="flat" w="419100">
            <a:solidFill>
              <a:srgbClr val="FDD85D"/>
            </a:solidFill>
            <a:prstDash val="solid"/>
            <a:headEnd type="none" len="sm" w="sm"/>
            <a:tailEnd type="none" len="sm" w="sm"/>
          </a:ln>
        </p:spPr>
      </p:sp>
      <p:sp>
        <p:nvSpPr>
          <p:cNvPr name="AutoShape 6" id="6"/>
          <p:cNvSpPr/>
          <p:nvPr/>
        </p:nvSpPr>
        <p:spPr>
          <a:xfrm rot="0">
            <a:off x="10094412" y="5143500"/>
            <a:ext cx="1923465" cy="0"/>
          </a:xfrm>
          <a:prstGeom prst="line">
            <a:avLst/>
          </a:prstGeom>
          <a:ln cap="flat" w="419100">
            <a:solidFill>
              <a:srgbClr val="FDD85D"/>
            </a:solidFill>
            <a:prstDash val="solid"/>
            <a:headEnd type="none" len="sm" w="sm"/>
            <a:tailEnd type="none" len="sm" w="sm"/>
          </a:ln>
        </p:spPr>
      </p:sp>
      <p:sp>
        <p:nvSpPr>
          <p:cNvPr name="AutoShape 7" id="7"/>
          <p:cNvSpPr/>
          <p:nvPr/>
        </p:nvSpPr>
        <p:spPr>
          <a:xfrm rot="0">
            <a:off x="12338463" y="6522910"/>
            <a:ext cx="1923465" cy="0"/>
          </a:xfrm>
          <a:prstGeom prst="line">
            <a:avLst/>
          </a:prstGeom>
          <a:ln cap="flat" w="419100">
            <a:solidFill>
              <a:srgbClr val="FDD85D"/>
            </a:solidFill>
            <a:prstDash val="solid"/>
            <a:headEnd type="none" len="sm" w="sm"/>
            <a:tailEnd type="none" len="sm" w="sm"/>
          </a:ln>
        </p:spPr>
      </p:sp>
      <p:sp>
        <p:nvSpPr>
          <p:cNvPr name="AutoShape 8" id="8"/>
          <p:cNvSpPr/>
          <p:nvPr/>
        </p:nvSpPr>
        <p:spPr>
          <a:xfrm rot="12677">
            <a:off x="13621544" y="7961437"/>
            <a:ext cx="3121438" cy="0"/>
          </a:xfrm>
          <a:prstGeom prst="line">
            <a:avLst/>
          </a:prstGeom>
          <a:ln cap="flat" w="419100">
            <a:solidFill>
              <a:srgbClr val="FDD85D"/>
            </a:solidFill>
            <a:prstDash val="solid"/>
            <a:headEnd type="none" len="sm" w="sm"/>
            <a:tailEnd type="none" len="sm" w="sm"/>
          </a:ln>
        </p:spPr>
      </p:sp>
      <p:sp>
        <p:nvSpPr>
          <p:cNvPr name="AutoShape 9" id="9"/>
          <p:cNvSpPr/>
          <p:nvPr/>
        </p:nvSpPr>
        <p:spPr>
          <a:xfrm rot="0">
            <a:off x="11255222" y="5800998"/>
            <a:ext cx="2564637" cy="0"/>
          </a:xfrm>
          <a:prstGeom prst="line">
            <a:avLst/>
          </a:prstGeom>
          <a:ln cap="flat" w="419100">
            <a:solidFill>
              <a:srgbClr val="FDD85D"/>
            </a:solidFill>
            <a:prstDash val="solid"/>
            <a:headEnd type="none" len="sm" w="sm"/>
            <a:tailEnd type="none" len="sm" w="sm"/>
          </a:ln>
        </p:spPr>
      </p:sp>
      <p:sp>
        <p:nvSpPr>
          <p:cNvPr name="AutoShape 10" id="10"/>
          <p:cNvSpPr/>
          <p:nvPr/>
        </p:nvSpPr>
        <p:spPr>
          <a:xfrm rot="0">
            <a:off x="12537541" y="7240712"/>
            <a:ext cx="2564637" cy="0"/>
          </a:xfrm>
          <a:prstGeom prst="line">
            <a:avLst/>
          </a:prstGeom>
          <a:ln cap="flat" w="419100">
            <a:solidFill>
              <a:srgbClr val="FDD85D"/>
            </a:solidFill>
            <a:prstDash val="solid"/>
            <a:headEnd type="none" len="sm" w="sm"/>
            <a:tailEnd type="none" len="sm" w="sm"/>
          </a:ln>
        </p:spPr>
      </p:sp>
      <p:sp>
        <p:nvSpPr>
          <p:cNvPr name="AutoShape 11" id="11"/>
          <p:cNvSpPr/>
          <p:nvPr/>
        </p:nvSpPr>
        <p:spPr>
          <a:xfrm rot="0">
            <a:off x="14666088" y="8662516"/>
            <a:ext cx="2425613" cy="0"/>
          </a:xfrm>
          <a:prstGeom prst="line">
            <a:avLst/>
          </a:prstGeom>
          <a:ln cap="flat" w="419100">
            <a:solidFill>
              <a:srgbClr val="FDD85D"/>
            </a:solidFill>
            <a:prstDash val="solid"/>
            <a:headEnd type="none" len="sm" w="sm"/>
            <a:tailEnd type="none" len="sm" w="sm"/>
          </a:ln>
        </p:spPr>
      </p:sp>
      <p:sp>
        <p:nvSpPr>
          <p:cNvPr name="AutoShape 12" id="12"/>
          <p:cNvSpPr/>
          <p:nvPr/>
        </p:nvSpPr>
        <p:spPr>
          <a:xfrm rot="0">
            <a:off x="8050076" y="4378325"/>
            <a:ext cx="2271568" cy="0"/>
          </a:xfrm>
          <a:prstGeom prst="line">
            <a:avLst/>
          </a:prstGeom>
          <a:ln cap="flat" w="419100">
            <a:solidFill>
              <a:srgbClr val="FDD85D"/>
            </a:solidFill>
            <a:prstDash val="solid"/>
            <a:headEnd type="none" len="sm" w="sm"/>
            <a:tailEnd type="none" len="sm" w="sm"/>
          </a:ln>
        </p:spPr>
      </p:sp>
      <p:pic>
        <p:nvPicPr>
          <p:cNvPr name="Picture 13" id="13"/>
          <p:cNvPicPr>
            <a:picLocks noChangeAspect="true"/>
          </p:cNvPicPr>
          <p:nvPr/>
        </p:nvPicPr>
        <p:blipFill>
          <a:blip r:embed="rId6"/>
          <a:srcRect l="11654" t="0" r="17342" b="0"/>
          <a:stretch>
            <a:fillRect/>
          </a:stretch>
        </p:blipFill>
        <p:spPr>
          <a:xfrm flipH="false" flipV="false" rot="0">
            <a:off x="1564745" y="3663261"/>
            <a:ext cx="6655406" cy="6259121"/>
          </a:xfrm>
          <a:prstGeom prst="rect">
            <a:avLst/>
          </a:prstGeom>
        </p:spPr>
      </p:pic>
      <p:pic>
        <p:nvPicPr>
          <p:cNvPr name="Picture 14" id="14"/>
          <p:cNvPicPr>
            <a:picLocks noChangeAspect="true"/>
          </p:cNvPicPr>
          <p:nvPr/>
        </p:nvPicPr>
        <p:blipFill>
          <a:blip r:embed="rId7"/>
          <a:srcRect l="12290" t="0" r="12290" b="0"/>
          <a:stretch>
            <a:fillRect/>
          </a:stretch>
        </p:blipFill>
        <p:spPr>
          <a:xfrm flipH="false" flipV="false" rot="0">
            <a:off x="9948717" y="3542538"/>
            <a:ext cx="7344129" cy="6379844"/>
          </a:xfrm>
          <a:prstGeom prst="rect">
            <a:avLst/>
          </a:prstGeom>
        </p:spPr>
      </p:pic>
      <p:sp>
        <p:nvSpPr>
          <p:cNvPr name="TextBox 15" id="15"/>
          <p:cNvSpPr txBox="true"/>
          <p:nvPr/>
        </p:nvSpPr>
        <p:spPr>
          <a:xfrm rot="0">
            <a:off x="1834005" y="2460598"/>
            <a:ext cx="3463647" cy="781050"/>
          </a:xfrm>
          <a:prstGeom prst="rect">
            <a:avLst/>
          </a:prstGeom>
        </p:spPr>
        <p:txBody>
          <a:bodyPr anchor="t" rtlCol="false" tIns="0" lIns="0" bIns="0" rIns="0">
            <a:spAutoFit/>
          </a:bodyPr>
          <a:lstStyle/>
          <a:p>
            <a:pPr algn="ctr">
              <a:lnSpc>
                <a:spcPts val="6299"/>
              </a:lnSpc>
            </a:pPr>
            <a:r>
              <a:rPr lang="en-US" sz="4500">
                <a:solidFill>
                  <a:srgbClr val="000000"/>
                </a:solidFill>
                <a:latin typeface="DejaVu Serif Bold"/>
              </a:rPr>
              <a:t>Thêm sách</a:t>
            </a:r>
          </a:p>
        </p:txBody>
      </p:sp>
      <p:sp>
        <p:nvSpPr>
          <p:cNvPr name="TextBox 16" id="16"/>
          <p:cNvSpPr txBox="true"/>
          <p:nvPr/>
        </p:nvSpPr>
        <p:spPr>
          <a:xfrm rot="0">
            <a:off x="1564745" y="3183863"/>
            <a:ext cx="4002167" cy="1566544"/>
          </a:xfrm>
          <a:prstGeom prst="rect">
            <a:avLst/>
          </a:prstGeom>
        </p:spPr>
        <p:txBody>
          <a:bodyPr anchor="t" rtlCol="false" tIns="0" lIns="0" bIns="0" rIns="0">
            <a:spAutoFit/>
          </a:bodyPr>
          <a:lstStyle/>
          <a:p>
            <a:pPr algn="ctr">
              <a:lnSpc>
                <a:spcPts val="12880"/>
              </a:lnSpc>
            </a:pPr>
          </a:p>
        </p:txBody>
      </p:sp>
      <p:sp>
        <p:nvSpPr>
          <p:cNvPr name="TextBox 17" id="17"/>
          <p:cNvSpPr txBox="true"/>
          <p:nvPr/>
        </p:nvSpPr>
        <p:spPr>
          <a:xfrm rot="0">
            <a:off x="10094412" y="2511088"/>
            <a:ext cx="4002167" cy="781050"/>
          </a:xfrm>
          <a:prstGeom prst="rect">
            <a:avLst/>
          </a:prstGeom>
        </p:spPr>
        <p:txBody>
          <a:bodyPr anchor="t" rtlCol="false" tIns="0" lIns="0" bIns="0" rIns="0">
            <a:spAutoFit/>
          </a:bodyPr>
          <a:lstStyle/>
          <a:p>
            <a:pPr algn="ctr">
              <a:lnSpc>
                <a:spcPts val="6299"/>
              </a:lnSpc>
            </a:pPr>
            <a:r>
              <a:rPr lang="en-US" sz="4500">
                <a:solidFill>
                  <a:srgbClr val="000000"/>
                </a:solidFill>
                <a:latin typeface="DejaVu Serif Bold"/>
              </a:rPr>
              <a:t>Xoá sách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10734001">
            <a:off x="9419249" y="-109755"/>
            <a:ext cx="10088919" cy="10072777"/>
            <a:chOff x="0" y="0"/>
            <a:chExt cx="6350000" cy="6339840"/>
          </a:xfrm>
        </p:grpSpPr>
        <p:sp>
          <p:nvSpPr>
            <p:cNvPr name="Freeform 3" id="3"/>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2290256" y="9022030"/>
            <a:ext cx="8672074" cy="8246354"/>
          </a:xfrm>
          <a:prstGeom prst="rect">
            <a:avLst/>
          </a:prstGeom>
        </p:spPr>
      </p:pic>
      <p:sp>
        <p:nvSpPr>
          <p:cNvPr name="TextBox 5" id="5"/>
          <p:cNvSpPr txBox="true"/>
          <p:nvPr/>
        </p:nvSpPr>
        <p:spPr>
          <a:xfrm rot="0">
            <a:off x="6833216" y="1119052"/>
            <a:ext cx="4288218" cy="1677238"/>
          </a:xfrm>
          <a:prstGeom prst="rect">
            <a:avLst/>
          </a:prstGeom>
        </p:spPr>
        <p:txBody>
          <a:bodyPr anchor="t" rtlCol="false" tIns="0" lIns="0" bIns="0" rIns="0">
            <a:spAutoFit/>
          </a:bodyPr>
          <a:lstStyle/>
          <a:p>
            <a:pPr algn="ctr">
              <a:lnSpc>
                <a:spcPts val="13657"/>
              </a:lnSpc>
            </a:pPr>
            <a:r>
              <a:rPr lang="en-US" sz="9755">
                <a:solidFill>
                  <a:srgbClr val="FF3131"/>
                </a:solidFill>
                <a:latin typeface="Saira ExtraCondensed Medium Bold"/>
              </a:rPr>
              <a:t>Kết luận</a:t>
            </a:r>
          </a:p>
        </p:txBody>
      </p:sp>
      <p:sp>
        <p:nvSpPr>
          <p:cNvPr name="TextBox 6" id="6"/>
          <p:cNvSpPr txBox="true"/>
          <p:nvPr/>
        </p:nvSpPr>
        <p:spPr>
          <a:xfrm rot="0">
            <a:off x="1681353" y="2720091"/>
            <a:ext cx="14284214" cy="5562600"/>
          </a:xfrm>
          <a:prstGeom prst="rect">
            <a:avLst/>
          </a:prstGeom>
        </p:spPr>
        <p:txBody>
          <a:bodyPr anchor="t" rtlCol="false" tIns="0" lIns="0" bIns="0" rIns="0">
            <a:spAutoFit/>
          </a:bodyPr>
          <a:lstStyle/>
          <a:p>
            <a:pPr algn="ctr">
              <a:lnSpc>
                <a:spcPts val="6299"/>
              </a:lnSpc>
            </a:pPr>
          </a:p>
          <a:p>
            <a:pPr algn="ctr" marL="971550" indent="-485775" lvl="1">
              <a:lnSpc>
                <a:spcPts val="6299"/>
              </a:lnSpc>
              <a:buFont typeface="Arial"/>
              <a:buChar char="•"/>
            </a:pPr>
            <a:r>
              <a:rPr lang="en-US" sz="4500">
                <a:solidFill>
                  <a:srgbClr val="000000"/>
                </a:solidFill>
                <a:latin typeface="Saira ExtraCondensed Medium"/>
              </a:rPr>
              <a:t> Trong tổng thể, phần mềm quản lý thư viện của nhóm chúng em đã đáp ứng được các yêu cầu cơ bản để quản lý các đầu sách học tập của sinh viên. Tuy nhiên, để phát triển và hoàn thiện phần mềm, nhóm cần tiếp tục nghiên cứu và bổ sung các tính năng, tối ưu hóa cấu trúc dữ liệu và nâng cao hiệu quả sử dụng.</a:t>
            </a:r>
          </a:p>
          <a:p>
            <a:pPr algn="ctr">
              <a:lnSpc>
                <a:spcPts val="629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5027" y="786103"/>
            <a:ext cx="2400815" cy="228295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585952" y="1338896"/>
            <a:ext cx="2005609" cy="2483331"/>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7188570"/>
            <a:ext cx="2392453" cy="2069730"/>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585952" y="7116161"/>
            <a:ext cx="2350936" cy="195768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68688" y="3596255"/>
            <a:ext cx="1547251" cy="1547245"/>
            <a:chOff x="0" y="0"/>
            <a:chExt cx="6350000" cy="6349975"/>
          </a:xfrm>
        </p:grpSpPr>
        <p:sp>
          <p:nvSpPr>
            <p:cNvPr name="Freeform 3" id="3"/>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4" id="4"/>
          <p:cNvGrpSpPr>
            <a:grpSpLocks noChangeAspect="true"/>
          </p:cNvGrpSpPr>
          <p:nvPr/>
        </p:nvGrpSpPr>
        <p:grpSpPr>
          <a:xfrm rot="0">
            <a:off x="13999797" y="3596255"/>
            <a:ext cx="1547251" cy="1547245"/>
            <a:chOff x="0" y="0"/>
            <a:chExt cx="6350000" cy="6349975"/>
          </a:xfrm>
        </p:grpSpPr>
        <p:sp>
          <p:nvSpPr>
            <p:cNvPr name="Freeform 5" id="5"/>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6" id="6"/>
          <p:cNvGrpSpPr>
            <a:grpSpLocks noChangeAspect="true"/>
          </p:cNvGrpSpPr>
          <p:nvPr/>
        </p:nvGrpSpPr>
        <p:grpSpPr>
          <a:xfrm rot="0">
            <a:off x="9127078" y="6805609"/>
            <a:ext cx="1547251" cy="1547245"/>
            <a:chOff x="0" y="0"/>
            <a:chExt cx="6350000" cy="6349975"/>
          </a:xfrm>
        </p:grpSpPr>
        <p:sp>
          <p:nvSpPr>
            <p:cNvPr name="Freeform 7" id="7"/>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grpSp>
        <p:nvGrpSpPr>
          <p:cNvPr name="Group 8" id="8"/>
          <p:cNvGrpSpPr>
            <a:grpSpLocks noChangeAspect="true"/>
          </p:cNvGrpSpPr>
          <p:nvPr/>
        </p:nvGrpSpPr>
        <p:grpSpPr>
          <a:xfrm rot="0">
            <a:off x="13999797" y="6805609"/>
            <a:ext cx="1547251" cy="1547245"/>
            <a:chOff x="0" y="0"/>
            <a:chExt cx="6350000" cy="6349975"/>
          </a:xfrm>
        </p:grpSpPr>
        <p:sp>
          <p:nvSpPr>
            <p:cNvPr name="Freeform 9" id="9"/>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451973" y="-1321177"/>
            <a:ext cx="17039574" cy="14158337"/>
          </a:xfrm>
          <a:prstGeom prst="rect">
            <a:avLst/>
          </a:prstGeom>
        </p:spPr>
      </p:pic>
      <p:sp>
        <p:nvSpPr>
          <p:cNvPr name="TextBox 11" id="11"/>
          <p:cNvSpPr txBox="true"/>
          <p:nvPr/>
        </p:nvSpPr>
        <p:spPr>
          <a:xfrm rot="0">
            <a:off x="9900703" y="1663756"/>
            <a:ext cx="5326879" cy="1285875"/>
          </a:xfrm>
          <a:prstGeom prst="rect">
            <a:avLst/>
          </a:prstGeom>
        </p:spPr>
        <p:txBody>
          <a:bodyPr anchor="t" rtlCol="false" tIns="0" lIns="0" bIns="0" rIns="0">
            <a:spAutoFit/>
          </a:bodyPr>
          <a:lstStyle/>
          <a:p>
            <a:pPr algn="ctr" marL="0" indent="0" lvl="1">
              <a:lnSpc>
                <a:spcPts val="10424"/>
              </a:lnSpc>
              <a:spcBef>
                <a:spcPct val="0"/>
              </a:spcBef>
            </a:pPr>
            <a:r>
              <a:rPr lang="en-US" sz="7500" spc="225">
                <a:solidFill>
                  <a:srgbClr val="004AAD"/>
                </a:solidFill>
                <a:latin typeface="Saira ExtraCondensed Medium Bold"/>
              </a:rPr>
              <a:t>Group 2</a:t>
            </a:r>
          </a:p>
        </p:txBody>
      </p:sp>
      <p:sp>
        <p:nvSpPr>
          <p:cNvPr name="TextBox 12" id="12"/>
          <p:cNvSpPr txBox="true"/>
          <p:nvPr/>
        </p:nvSpPr>
        <p:spPr>
          <a:xfrm rot="0">
            <a:off x="621387" y="4336481"/>
            <a:ext cx="6121462" cy="1426971"/>
          </a:xfrm>
          <a:prstGeom prst="rect">
            <a:avLst/>
          </a:prstGeom>
        </p:spPr>
        <p:txBody>
          <a:bodyPr anchor="t" rtlCol="false" tIns="0" lIns="0" bIns="0" rIns="0">
            <a:spAutoFit/>
          </a:bodyPr>
          <a:lstStyle/>
          <a:p>
            <a:pPr algn="ctr" marL="0" indent="0" lvl="0">
              <a:lnSpc>
                <a:spcPts val="11008"/>
              </a:lnSpc>
              <a:spcBef>
                <a:spcPct val="0"/>
              </a:spcBef>
            </a:pPr>
            <a:r>
              <a:rPr lang="en-US" sz="10099" spc="111">
                <a:solidFill>
                  <a:srgbClr val="FF3131"/>
                </a:solidFill>
                <a:latin typeface="Saira ExtraCondensed Medium Bold"/>
              </a:rPr>
              <a:t>Thành viên</a:t>
            </a:r>
          </a:p>
        </p:txBody>
      </p:sp>
      <p:sp>
        <p:nvSpPr>
          <p:cNvPr name="TextBox 13" id="13"/>
          <p:cNvSpPr txBox="true"/>
          <p:nvPr/>
        </p:nvSpPr>
        <p:spPr>
          <a:xfrm rot="0">
            <a:off x="8675158" y="5533519"/>
            <a:ext cx="2420107" cy="514350"/>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Muli Regular"/>
              </a:rPr>
              <a:t>Trần Dương </a:t>
            </a:r>
          </a:p>
        </p:txBody>
      </p:sp>
      <p:sp>
        <p:nvSpPr>
          <p:cNvPr name="TextBox 14" id="14"/>
          <p:cNvSpPr txBox="true"/>
          <p:nvPr/>
        </p:nvSpPr>
        <p:spPr>
          <a:xfrm rot="0">
            <a:off x="8675158" y="8743950"/>
            <a:ext cx="2420107" cy="1047750"/>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Muli Regular"/>
              </a:rPr>
              <a:t>Nguyễn Đại Phát</a:t>
            </a:r>
          </a:p>
        </p:txBody>
      </p:sp>
      <p:sp>
        <p:nvSpPr>
          <p:cNvPr name="TextBox 15" id="15"/>
          <p:cNvSpPr txBox="true"/>
          <p:nvPr/>
        </p:nvSpPr>
        <p:spPr>
          <a:xfrm rot="0">
            <a:off x="13563369" y="5533519"/>
            <a:ext cx="2420107" cy="1047750"/>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Muli Regular"/>
              </a:rPr>
              <a:t>Trần Trọng Đài </a:t>
            </a:r>
          </a:p>
        </p:txBody>
      </p:sp>
      <p:sp>
        <p:nvSpPr>
          <p:cNvPr name="TextBox 16" id="16"/>
          <p:cNvSpPr txBox="true"/>
          <p:nvPr/>
        </p:nvSpPr>
        <p:spPr>
          <a:xfrm rot="0">
            <a:off x="13563369" y="8743950"/>
            <a:ext cx="2420107" cy="1047750"/>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Muli Regular"/>
              </a:rPr>
              <a:t>Nguyễn Bá Minh Tuấn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052817" y="0"/>
            <a:ext cx="9138960" cy="10290850"/>
            <a:chOff x="0" y="0"/>
            <a:chExt cx="6096000" cy="6864350"/>
          </a:xfrm>
        </p:grpSpPr>
        <p:sp>
          <p:nvSpPr>
            <p:cNvPr name="Freeform 3" id="3"/>
            <p:cNvSpPr/>
            <p:nvPr/>
          </p:nvSpPr>
          <p:spPr>
            <a:xfrm flipH="false" flipV="false">
              <a:off x="-109220" y="-20320"/>
              <a:ext cx="6314440" cy="6904990"/>
            </a:xfrm>
            <a:custGeom>
              <a:avLst/>
              <a:gdLst/>
              <a:ahLst/>
              <a:cxnLst/>
              <a:rect r="r" b="b" t="t" l="l"/>
              <a:pathLst>
                <a:path h="6904990" w="6314440">
                  <a:moveTo>
                    <a:pt x="6164580" y="2338070"/>
                  </a:moveTo>
                  <a:lnTo>
                    <a:pt x="6164580" y="2338070"/>
                  </a:lnTo>
                  <a:cubicBezTo>
                    <a:pt x="6191250" y="2249170"/>
                    <a:pt x="6205220" y="2160270"/>
                    <a:pt x="6205220" y="2071370"/>
                  </a:cubicBezTo>
                  <a:lnTo>
                    <a:pt x="6205220" y="2071370"/>
                  </a:lnTo>
                  <a:lnTo>
                    <a:pt x="6205220" y="20320"/>
                  </a:lnTo>
                  <a:lnTo>
                    <a:pt x="1089660" y="21590"/>
                  </a:lnTo>
                  <a:lnTo>
                    <a:pt x="1089660" y="21590"/>
                  </a:lnTo>
                  <a:cubicBezTo>
                    <a:pt x="671830" y="0"/>
                    <a:pt x="276860" y="261620"/>
                    <a:pt x="149860" y="679450"/>
                  </a:cubicBezTo>
                  <a:lnTo>
                    <a:pt x="149860" y="679450"/>
                  </a:lnTo>
                  <a:cubicBezTo>
                    <a:pt x="0" y="1172210"/>
                    <a:pt x="276860" y="1692910"/>
                    <a:pt x="768350" y="1842770"/>
                  </a:cubicBezTo>
                  <a:lnTo>
                    <a:pt x="1211580" y="1978660"/>
                  </a:lnTo>
                  <a:cubicBezTo>
                    <a:pt x="750570" y="1892300"/>
                    <a:pt x="289560" y="2164080"/>
                    <a:pt x="149860" y="2622550"/>
                  </a:cubicBezTo>
                  <a:lnTo>
                    <a:pt x="149860" y="2622550"/>
                  </a:lnTo>
                  <a:cubicBezTo>
                    <a:pt x="0" y="3115310"/>
                    <a:pt x="276860" y="3636010"/>
                    <a:pt x="768350" y="3785870"/>
                  </a:cubicBezTo>
                  <a:lnTo>
                    <a:pt x="1211580" y="3921760"/>
                  </a:lnTo>
                  <a:cubicBezTo>
                    <a:pt x="750570" y="3835400"/>
                    <a:pt x="289560" y="4107180"/>
                    <a:pt x="149860" y="4565650"/>
                  </a:cubicBezTo>
                  <a:lnTo>
                    <a:pt x="149860" y="4565650"/>
                  </a:lnTo>
                  <a:cubicBezTo>
                    <a:pt x="123190" y="4654550"/>
                    <a:pt x="109220" y="4743450"/>
                    <a:pt x="109220" y="4832350"/>
                  </a:cubicBezTo>
                  <a:lnTo>
                    <a:pt x="109220" y="4832350"/>
                  </a:lnTo>
                  <a:lnTo>
                    <a:pt x="109220" y="4832350"/>
                  </a:lnTo>
                  <a:cubicBezTo>
                    <a:pt x="109220" y="4838700"/>
                    <a:pt x="109220" y="4845050"/>
                    <a:pt x="109220" y="4851400"/>
                  </a:cubicBezTo>
                  <a:lnTo>
                    <a:pt x="109220" y="6884670"/>
                  </a:lnTo>
                  <a:lnTo>
                    <a:pt x="5224780" y="6883400"/>
                  </a:lnTo>
                  <a:lnTo>
                    <a:pt x="5224780" y="6883400"/>
                  </a:lnTo>
                  <a:cubicBezTo>
                    <a:pt x="5642610" y="6904990"/>
                    <a:pt x="6036310" y="6643370"/>
                    <a:pt x="6164580" y="6225540"/>
                  </a:cubicBezTo>
                  <a:lnTo>
                    <a:pt x="6164580" y="6225540"/>
                  </a:lnTo>
                  <a:cubicBezTo>
                    <a:pt x="6314440" y="5732781"/>
                    <a:pt x="6037580" y="5212081"/>
                    <a:pt x="5546090" y="5062220"/>
                  </a:cubicBezTo>
                  <a:lnTo>
                    <a:pt x="5102860" y="4926330"/>
                  </a:lnTo>
                  <a:cubicBezTo>
                    <a:pt x="5563870" y="5012690"/>
                    <a:pt x="6024880" y="4740910"/>
                    <a:pt x="6164580" y="4282440"/>
                  </a:cubicBezTo>
                  <a:lnTo>
                    <a:pt x="6164580" y="4282440"/>
                  </a:lnTo>
                  <a:cubicBezTo>
                    <a:pt x="6314440" y="3789680"/>
                    <a:pt x="6037580" y="3268980"/>
                    <a:pt x="5546090" y="3119120"/>
                  </a:cubicBezTo>
                  <a:lnTo>
                    <a:pt x="5102860" y="2983230"/>
                  </a:lnTo>
                  <a:cubicBezTo>
                    <a:pt x="5562600" y="3068320"/>
                    <a:pt x="6024880" y="2797810"/>
                    <a:pt x="6164580" y="2338070"/>
                  </a:cubicBezTo>
                  <a:close/>
                </a:path>
              </a:pathLst>
            </a:custGeom>
            <a:blipFill>
              <a:blip r:embed="rId2"/>
              <a:stretch>
                <a:fillRect l="-67068" r="-1834" t="0" b="0"/>
              </a:stretch>
            </a:blipFill>
          </p:spPr>
        </p:sp>
      </p:grpSp>
      <p:grpSp>
        <p:nvGrpSpPr>
          <p:cNvPr name="Group 4" id="4"/>
          <p:cNvGrpSpPr/>
          <p:nvPr/>
        </p:nvGrpSpPr>
        <p:grpSpPr>
          <a:xfrm rot="0">
            <a:off x="8093829" y="1600354"/>
            <a:ext cx="9829670" cy="5040589"/>
            <a:chOff x="0" y="0"/>
            <a:chExt cx="13106227" cy="6720785"/>
          </a:xfrm>
        </p:grpSpPr>
        <p:sp>
          <p:nvSpPr>
            <p:cNvPr name="TextBox 5" id="5"/>
            <p:cNvSpPr txBox="true"/>
            <p:nvPr/>
          </p:nvSpPr>
          <p:spPr>
            <a:xfrm rot="0">
              <a:off x="0" y="95250"/>
              <a:ext cx="13106227" cy="1570259"/>
            </a:xfrm>
            <a:prstGeom prst="rect">
              <a:avLst/>
            </a:prstGeom>
          </p:spPr>
          <p:txBody>
            <a:bodyPr anchor="t" rtlCol="false" tIns="0" lIns="0" bIns="0" rIns="0">
              <a:spAutoFit/>
            </a:bodyPr>
            <a:lstStyle/>
            <a:p>
              <a:pPr algn="ctr" marL="0" indent="0" lvl="0">
                <a:lnSpc>
                  <a:spcPts val="8983"/>
                </a:lnSpc>
                <a:spcBef>
                  <a:spcPct val="0"/>
                </a:spcBef>
              </a:pPr>
              <a:r>
                <a:rPr lang="en-US" sz="8242" u="none">
                  <a:solidFill>
                    <a:srgbClr val="FF3131"/>
                  </a:solidFill>
                  <a:latin typeface="Saira ExtraCondensed Medium Bold"/>
                </a:rPr>
                <a:t>Tổng quan</a:t>
              </a:r>
            </a:p>
          </p:txBody>
        </p:sp>
        <p:sp>
          <p:nvSpPr>
            <p:cNvPr name="TextBox 6" id="6"/>
            <p:cNvSpPr txBox="true"/>
            <p:nvPr/>
          </p:nvSpPr>
          <p:spPr>
            <a:xfrm rot="0">
              <a:off x="0" y="2110244"/>
              <a:ext cx="13106227" cy="4610542"/>
            </a:xfrm>
            <a:prstGeom prst="rect">
              <a:avLst/>
            </a:prstGeom>
          </p:spPr>
          <p:txBody>
            <a:bodyPr anchor="t" rtlCol="false" tIns="0" lIns="0" bIns="0" rIns="0">
              <a:spAutoFit/>
            </a:bodyPr>
            <a:lstStyle/>
            <a:p>
              <a:pPr>
                <a:lnSpc>
                  <a:spcPts val="3436"/>
                </a:lnSpc>
              </a:pPr>
              <a:r>
                <a:rPr lang="en-US" sz="2472">
                  <a:solidFill>
                    <a:srgbClr val="000000"/>
                  </a:solidFill>
                  <a:latin typeface="Muli Regular Bold"/>
                </a:rPr>
                <a:t> Thư viện là nơi không thể thiếu được cho mỗi sinh viên tại trường ra vào để đọc, mượn và trả sách. </a:t>
              </a:r>
            </a:p>
            <a:p>
              <a:pPr>
                <a:lnSpc>
                  <a:spcPts val="3436"/>
                </a:lnSpc>
              </a:pPr>
              <a:r>
                <a:rPr lang="en-US" sz="2472">
                  <a:solidFill>
                    <a:srgbClr val="000000"/>
                  </a:solidFill>
                  <a:latin typeface="Muli Regular Bold"/>
                </a:rPr>
                <a:t> </a:t>
              </a:r>
            </a:p>
            <a:p>
              <a:pPr>
                <a:lnSpc>
                  <a:spcPts val="3436"/>
                </a:lnSpc>
              </a:pPr>
              <a:r>
                <a:rPr lang="en-US" sz="2472">
                  <a:solidFill>
                    <a:srgbClr val="000000"/>
                  </a:solidFill>
                  <a:latin typeface="Muli Regular Bold"/>
                </a:rPr>
                <a:t> Do đó công tác quản lý thư viện là hết sức quan trọng, chúng tôi đặt ra yêu cầu xây dựng ứng dụng quản lý thư viện với mục đích nhằm liệt kê và quản lý các đầu sách hiện có trong thư của nhà trường. </a:t>
              </a:r>
            </a:p>
            <a:p>
              <a:pPr>
                <a:lnSpc>
                  <a:spcPts val="3436"/>
                </a:lnSpc>
              </a:pPr>
            </a:p>
          </p:txBody>
        </p:sp>
      </p:grpSp>
      <p:grpSp>
        <p:nvGrpSpPr>
          <p:cNvPr name="Group 7" id="7"/>
          <p:cNvGrpSpPr/>
          <p:nvPr/>
        </p:nvGrpSpPr>
        <p:grpSpPr>
          <a:xfrm rot="0">
            <a:off x="0" y="6266603"/>
            <a:ext cx="4026840" cy="4020397"/>
            <a:chOff x="0" y="0"/>
            <a:chExt cx="6350000" cy="6339840"/>
          </a:xfrm>
        </p:grpSpPr>
        <p:sp>
          <p:nvSpPr>
            <p:cNvPr name="Freeform 8" id="8"/>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DD85D"/>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361716" y="-5335249"/>
            <a:ext cx="8617798" cy="10670497"/>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10734001">
            <a:off x="9419249" y="-109755"/>
            <a:ext cx="10088919" cy="10072777"/>
            <a:chOff x="0" y="0"/>
            <a:chExt cx="6350000" cy="6339840"/>
          </a:xfrm>
        </p:grpSpPr>
        <p:sp>
          <p:nvSpPr>
            <p:cNvPr name="Freeform 3" id="3"/>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0">
            <a:off x="1028700" y="1028700"/>
            <a:ext cx="5250322" cy="930488"/>
            <a:chOff x="0" y="0"/>
            <a:chExt cx="7000429" cy="124065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240650" cy="1240650"/>
            </a:xfrm>
            <a:prstGeom prst="rect">
              <a:avLst/>
            </a:prstGeom>
          </p:spPr>
        </p:pic>
        <p:sp>
          <p:nvSpPr>
            <p:cNvPr name="TextBox 6" id="6"/>
            <p:cNvSpPr txBox="true"/>
            <p:nvPr/>
          </p:nvSpPr>
          <p:spPr>
            <a:xfrm rot="0">
              <a:off x="1603965" y="178012"/>
              <a:ext cx="5396463" cy="773642"/>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FF3131"/>
                  </a:solidFill>
                  <a:latin typeface="Muli Regular Bold"/>
                </a:rPr>
                <a:t>GROUP 2</a:t>
              </a:r>
            </a:p>
          </p:txBody>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721873" y="7166110"/>
            <a:ext cx="8672074" cy="8246354"/>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42489" y="3214949"/>
            <a:ext cx="1166641" cy="1576788"/>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2617247" y="4969384"/>
            <a:ext cx="2645113" cy="1437561"/>
          </a:xfrm>
          <a:prstGeom prst="rect">
            <a:avLst/>
          </a:prstGeom>
        </p:spPr>
      </p:pic>
      <p:sp>
        <p:nvSpPr>
          <p:cNvPr name="TextBox 10" id="10"/>
          <p:cNvSpPr txBox="true"/>
          <p:nvPr/>
        </p:nvSpPr>
        <p:spPr>
          <a:xfrm rot="0">
            <a:off x="1986619" y="3720768"/>
            <a:ext cx="5839188" cy="2506980"/>
          </a:xfrm>
          <a:prstGeom prst="rect">
            <a:avLst/>
          </a:prstGeom>
        </p:spPr>
        <p:txBody>
          <a:bodyPr anchor="t" rtlCol="false" tIns="0" lIns="0" bIns="0" rIns="0">
            <a:spAutoFit/>
          </a:bodyPr>
          <a:lstStyle/>
          <a:p>
            <a:pPr algn="ctr" marL="0" indent="0" lvl="0">
              <a:lnSpc>
                <a:spcPts val="9810"/>
              </a:lnSpc>
              <a:spcBef>
                <a:spcPct val="0"/>
              </a:spcBef>
            </a:pPr>
            <a:r>
              <a:rPr lang="en-US" sz="9000" spc="99">
                <a:solidFill>
                  <a:srgbClr val="FF3131"/>
                </a:solidFill>
                <a:latin typeface="Saira ExtraCondensed Medium Bold"/>
              </a:rPr>
              <a:t>Công nghệ sử dụng</a:t>
            </a:r>
          </a:p>
        </p:txBody>
      </p:sp>
      <p:sp>
        <p:nvSpPr>
          <p:cNvPr name="TextBox 11" id="11"/>
          <p:cNvSpPr txBox="true"/>
          <p:nvPr/>
        </p:nvSpPr>
        <p:spPr>
          <a:xfrm rot="0">
            <a:off x="10490358" y="5215089"/>
            <a:ext cx="2656478"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a:rPr>
              <a:t>SQL</a:t>
            </a:r>
          </a:p>
        </p:txBody>
      </p:sp>
      <p:sp>
        <p:nvSpPr>
          <p:cNvPr name="TextBox 12" id="12"/>
          <p:cNvSpPr txBox="true"/>
          <p:nvPr/>
        </p:nvSpPr>
        <p:spPr>
          <a:xfrm rot="0">
            <a:off x="10490358" y="3530268"/>
            <a:ext cx="3295722"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a:rPr>
              <a:t>Java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81934" y="1114425"/>
            <a:ext cx="9022970" cy="1162304"/>
          </a:xfrm>
          <a:prstGeom prst="rect">
            <a:avLst/>
          </a:prstGeom>
        </p:spPr>
        <p:txBody>
          <a:bodyPr anchor="t" rtlCol="false" tIns="0" lIns="0" bIns="0" rIns="0">
            <a:spAutoFit/>
          </a:bodyPr>
          <a:lstStyle/>
          <a:p>
            <a:pPr algn="ctr" marL="0" indent="0" lvl="0">
              <a:lnSpc>
                <a:spcPts val="8937"/>
              </a:lnSpc>
              <a:spcBef>
                <a:spcPct val="0"/>
              </a:spcBef>
            </a:pPr>
            <a:r>
              <a:rPr lang="en-US" sz="8199" spc="122">
                <a:solidFill>
                  <a:srgbClr val="FF3131"/>
                </a:solidFill>
                <a:latin typeface="Saira ExtraCondensed Medium Bold"/>
              </a:rPr>
              <a:t>Đối tượng sử dụng</a:t>
            </a:r>
          </a:p>
        </p:txBody>
      </p:sp>
      <p:sp>
        <p:nvSpPr>
          <p:cNvPr name="TextBox 3" id="3"/>
          <p:cNvSpPr txBox="true"/>
          <p:nvPr/>
        </p:nvSpPr>
        <p:spPr>
          <a:xfrm rot="0">
            <a:off x="1303979" y="2679031"/>
            <a:ext cx="7840021" cy="6135339"/>
          </a:xfrm>
          <a:prstGeom prst="rect">
            <a:avLst/>
          </a:prstGeom>
        </p:spPr>
        <p:txBody>
          <a:bodyPr anchor="t" rtlCol="false" tIns="0" lIns="0" bIns="0" rIns="0">
            <a:spAutoFit/>
          </a:bodyPr>
          <a:lstStyle/>
          <a:p>
            <a:pPr marL="551039" indent="-275520" lvl="1">
              <a:lnSpc>
                <a:spcPts val="3547"/>
              </a:lnSpc>
              <a:buFont typeface="Arial"/>
              <a:buChar char="•"/>
            </a:pPr>
            <a:r>
              <a:rPr lang="en-US" sz="2552">
                <a:solidFill>
                  <a:srgbClr val="000000"/>
                </a:solidFill>
                <a:latin typeface="Muli Regular"/>
              </a:rPr>
              <a:t> </a:t>
            </a:r>
            <a:r>
              <a:rPr lang="en-US" sz="2552">
                <a:solidFill>
                  <a:srgbClr val="004AAD"/>
                </a:solidFill>
                <a:latin typeface="Muli Regular Bold"/>
              </a:rPr>
              <a:t>Sinh viên</a:t>
            </a:r>
            <a:r>
              <a:rPr lang="en-US" sz="2552">
                <a:solidFill>
                  <a:srgbClr val="000000"/>
                </a:solidFill>
                <a:latin typeface="Muli Regular Bold"/>
              </a:rPr>
              <a:t>:</a:t>
            </a:r>
            <a:r>
              <a:rPr lang="en-US" sz="2552">
                <a:solidFill>
                  <a:srgbClr val="000000"/>
                </a:solidFill>
                <a:latin typeface="Muli Regular"/>
              </a:rPr>
              <a:t> ngườ</a:t>
            </a:r>
            <a:r>
              <a:rPr lang="en-US" sz="2552">
                <a:solidFill>
                  <a:srgbClr val="000000"/>
                </a:solidFill>
                <a:latin typeface="Muli Regular"/>
              </a:rPr>
              <a:t>i dùng tham gia vào hệ thống sẽ phải đăng ký tài khoản user hoặc đăng nhập để sử dụng, sau đó mới có thể sử dụng hệ thống. User sẽ bị hạn chế không có quyền thay đổi nội dung các thông tin về đầu sách hay chỉnh sửa hệ thống.</a:t>
            </a:r>
          </a:p>
          <a:p>
            <a:pPr>
              <a:lnSpc>
                <a:spcPts val="3294"/>
              </a:lnSpc>
            </a:pPr>
          </a:p>
          <a:p>
            <a:pPr marL="551039" indent="-275520" lvl="1">
              <a:lnSpc>
                <a:spcPts val="3547"/>
              </a:lnSpc>
              <a:buFont typeface="Arial"/>
              <a:buChar char="•"/>
            </a:pPr>
            <a:r>
              <a:rPr lang="en-US" sz="2552">
                <a:solidFill>
                  <a:srgbClr val="000000"/>
                </a:solidFill>
                <a:latin typeface="Muli Regular"/>
              </a:rPr>
              <a:t> </a:t>
            </a:r>
            <a:r>
              <a:rPr lang="en-US" sz="2552">
                <a:solidFill>
                  <a:srgbClr val="004AAD"/>
                </a:solidFill>
                <a:latin typeface="Muli Regular Bold"/>
              </a:rPr>
              <a:t>Thủ thư:</a:t>
            </a:r>
            <a:r>
              <a:rPr lang="en-US" sz="2552">
                <a:solidFill>
                  <a:srgbClr val="000000"/>
                </a:solidFill>
                <a:latin typeface="Muli Regular"/>
              </a:rPr>
              <a:t> tài khoản của admin không thể đăng ký một cách bình thường mà phải thông qua quản trị viên để đăng ký. Admin có thể được toàn quyền sử dụng các chức năng và có thể chỉnh sửa nội dung của các đầu sách cùng với dữ liệu người dùng.</a:t>
            </a:r>
          </a:p>
          <a:p>
            <a:pPr>
              <a:lnSpc>
                <a:spcPts val="3294"/>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44500" y="5143500"/>
            <a:ext cx="5143500" cy="5143500"/>
          </a:xfrm>
          <a:prstGeom prst="rect">
            <a:avLst/>
          </a:prstGeom>
        </p:spPr>
      </p:pic>
      <p:grpSp>
        <p:nvGrpSpPr>
          <p:cNvPr name="Group 5" id="5"/>
          <p:cNvGrpSpPr>
            <a:grpSpLocks noChangeAspect="true"/>
          </p:cNvGrpSpPr>
          <p:nvPr/>
        </p:nvGrpSpPr>
        <p:grpSpPr>
          <a:xfrm rot="0">
            <a:off x="10661849" y="1478627"/>
            <a:ext cx="6597451" cy="7499009"/>
            <a:chOff x="0" y="0"/>
            <a:chExt cx="4795520" cy="5450840"/>
          </a:xfrm>
        </p:grpSpPr>
        <p:sp>
          <p:nvSpPr>
            <p:cNvPr name="Freeform 6" id="6"/>
            <p:cNvSpPr/>
            <p:nvPr/>
          </p:nvSpPr>
          <p:spPr>
            <a:xfrm flipH="false" flipV="false">
              <a:off x="0" y="0"/>
              <a:ext cx="4795520" cy="5450840"/>
            </a:xfrm>
            <a:custGeom>
              <a:avLst/>
              <a:gdLst/>
              <a:ahLst/>
              <a:cxnLst/>
              <a:rect r="r" b="b" t="t" l="l"/>
              <a:pathLst>
                <a:path h="5450840" w="4795520">
                  <a:moveTo>
                    <a:pt x="4795520" y="1606550"/>
                  </a:moveTo>
                  <a:cubicBezTo>
                    <a:pt x="4795520" y="718820"/>
                    <a:pt x="4075430" y="0"/>
                    <a:pt x="3188970" y="0"/>
                  </a:cubicBezTo>
                  <a:lnTo>
                    <a:pt x="0" y="0"/>
                  </a:lnTo>
                  <a:lnTo>
                    <a:pt x="0" y="1118870"/>
                  </a:lnTo>
                  <a:cubicBezTo>
                    <a:pt x="0" y="2006600"/>
                    <a:pt x="718820" y="2725420"/>
                    <a:pt x="1606550" y="2725420"/>
                  </a:cubicBezTo>
                  <a:lnTo>
                    <a:pt x="0" y="2725420"/>
                  </a:lnTo>
                  <a:lnTo>
                    <a:pt x="0" y="3844290"/>
                  </a:lnTo>
                  <a:cubicBezTo>
                    <a:pt x="0" y="4732020"/>
                    <a:pt x="718820" y="5450840"/>
                    <a:pt x="1606550" y="5450840"/>
                  </a:cubicBezTo>
                  <a:lnTo>
                    <a:pt x="4795520" y="5450840"/>
                  </a:lnTo>
                  <a:lnTo>
                    <a:pt x="4795520" y="4331970"/>
                  </a:lnTo>
                  <a:cubicBezTo>
                    <a:pt x="4795520" y="3444240"/>
                    <a:pt x="4076700" y="2725420"/>
                    <a:pt x="3188970" y="2725420"/>
                  </a:cubicBezTo>
                  <a:lnTo>
                    <a:pt x="4795520" y="2725420"/>
                  </a:lnTo>
                  <a:lnTo>
                    <a:pt x="4795520" y="1606550"/>
                  </a:lnTo>
                  <a:close/>
                </a:path>
              </a:pathLst>
            </a:custGeom>
            <a:blipFill>
              <a:blip r:embed="rId4"/>
              <a:stretch>
                <a:fillRect l="-98372" r="-40713" t="0" b="0"/>
              </a:stretch>
            </a:blipFill>
          </p:spPr>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244671" y="0"/>
            <a:ext cx="6043329" cy="522813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10734001">
            <a:off x="9419249" y="-109755"/>
            <a:ext cx="10088919" cy="10072777"/>
            <a:chOff x="0" y="0"/>
            <a:chExt cx="6350000" cy="6339840"/>
          </a:xfrm>
        </p:grpSpPr>
        <p:sp>
          <p:nvSpPr>
            <p:cNvPr name="Freeform 3" id="3"/>
            <p:cNvSpPr/>
            <p:nvPr/>
          </p:nvSpPr>
          <p:spPr>
            <a:xfrm flipH="false" flipV="false">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986619" y="3720768"/>
            <a:ext cx="5597400" cy="2506980"/>
          </a:xfrm>
          <a:prstGeom prst="rect">
            <a:avLst/>
          </a:prstGeom>
        </p:spPr>
        <p:txBody>
          <a:bodyPr anchor="t" rtlCol="false" tIns="0" lIns="0" bIns="0" rIns="0">
            <a:spAutoFit/>
          </a:bodyPr>
          <a:lstStyle/>
          <a:p>
            <a:pPr algn="ctr" marL="0" indent="0" lvl="0">
              <a:lnSpc>
                <a:spcPts val="9810"/>
              </a:lnSpc>
              <a:spcBef>
                <a:spcPct val="0"/>
              </a:spcBef>
            </a:pPr>
            <a:r>
              <a:rPr lang="en-US" sz="9000" spc="99">
                <a:solidFill>
                  <a:srgbClr val="FF3131"/>
                </a:solidFill>
                <a:latin typeface="Saira ExtraCondensed Medium Bold"/>
              </a:rPr>
              <a:t>Chức năng của user</a:t>
            </a:r>
          </a:p>
        </p:txBody>
      </p:sp>
      <p:grpSp>
        <p:nvGrpSpPr>
          <p:cNvPr name="Group 5" id="5"/>
          <p:cNvGrpSpPr/>
          <p:nvPr/>
        </p:nvGrpSpPr>
        <p:grpSpPr>
          <a:xfrm rot="0">
            <a:off x="1028700" y="1028700"/>
            <a:ext cx="5250322" cy="930488"/>
            <a:chOff x="0" y="0"/>
            <a:chExt cx="7000429" cy="1240650"/>
          </a:xfrm>
        </p:grpSpPr>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240650" cy="1240650"/>
            </a:xfrm>
            <a:prstGeom prst="rect">
              <a:avLst/>
            </a:prstGeom>
          </p:spPr>
        </p:pic>
        <p:sp>
          <p:nvSpPr>
            <p:cNvPr name="TextBox 7" id="7"/>
            <p:cNvSpPr txBox="true"/>
            <p:nvPr/>
          </p:nvSpPr>
          <p:spPr>
            <a:xfrm rot="0">
              <a:off x="1603965" y="178012"/>
              <a:ext cx="5396463" cy="773642"/>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FF3131"/>
                  </a:solidFill>
                  <a:latin typeface="Muli Regular Bold"/>
                </a:rPr>
                <a:t>GROUP 2</a:t>
              </a: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721873" y="7166110"/>
            <a:ext cx="8672074" cy="8246354"/>
          </a:xfrm>
          <a:prstGeom prst="rect">
            <a:avLst/>
          </a:prstGeom>
        </p:spPr>
      </p:pic>
      <p:sp>
        <p:nvSpPr>
          <p:cNvPr name="TextBox 9" id="9"/>
          <p:cNvSpPr txBox="true"/>
          <p:nvPr/>
        </p:nvSpPr>
        <p:spPr>
          <a:xfrm rot="0">
            <a:off x="10490358" y="5215089"/>
            <a:ext cx="5865670"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a:rPr>
              <a:t>Đổi mật khẩu</a:t>
            </a:r>
          </a:p>
        </p:txBody>
      </p:sp>
      <p:sp>
        <p:nvSpPr>
          <p:cNvPr name="TextBox 10" id="10"/>
          <p:cNvSpPr txBox="true"/>
          <p:nvPr/>
        </p:nvSpPr>
        <p:spPr>
          <a:xfrm rot="0">
            <a:off x="10490358" y="3530268"/>
            <a:ext cx="7120376"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a:rPr>
              <a:t>Đăng kí mượn sách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5119" y="-126788"/>
            <a:ext cx="12190979" cy="10540576"/>
          </a:xfrm>
          <a:prstGeom prst="rect">
            <a:avLst/>
          </a:prstGeom>
        </p:spPr>
      </p:pic>
      <p:sp>
        <p:nvSpPr>
          <p:cNvPr name="TextBox 3" id="3"/>
          <p:cNvSpPr txBox="true"/>
          <p:nvPr/>
        </p:nvSpPr>
        <p:spPr>
          <a:xfrm rot="0">
            <a:off x="2936815" y="643736"/>
            <a:ext cx="10226522" cy="1219200"/>
          </a:xfrm>
          <a:prstGeom prst="rect">
            <a:avLst/>
          </a:prstGeom>
        </p:spPr>
        <p:txBody>
          <a:bodyPr anchor="t" rtlCol="false" tIns="0" lIns="0" bIns="0" rIns="0">
            <a:spAutoFit/>
          </a:bodyPr>
          <a:lstStyle/>
          <a:p>
            <a:pPr algn="ctr">
              <a:lnSpc>
                <a:spcPts val="9600"/>
              </a:lnSpc>
            </a:pPr>
            <a:r>
              <a:rPr lang="en-US" sz="8000" spc="120">
                <a:solidFill>
                  <a:srgbClr val="FF3131"/>
                </a:solidFill>
                <a:latin typeface="Saira ExtraCondensed Medium Bold"/>
              </a:rPr>
              <a:t>Đăng kí mượn sách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2017877" y="-2743008"/>
            <a:ext cx="8640569" cy="10698692"/>
          </a:xfrm>
          <a:prstGeom prst="rect">
            <a:avLst/>
          </a:prstGeom>
        </p:spPr>
      </p:pic>
      <p:sp>
        <p:nvSpPr>
          <p:cNvPr name="AutoShape 5" id="5"/>
          <p:cNvSpPr/>
          <p:nvPr/>
        </p:nvSpPr>
        <p:spPr>
          <a:xfrm rot="0">
            <a:off x="7354094" y="3663261"/>
            <a:ext cx="1492858" cy="0"/>
          </a:xfrm>
          <a:prstGeom prst="line">
            <a:avLst/>
          </a:prstGeom>
          <a:ln cap="flat" w="419100">
            <a:solidFill>
              <a:srgbClr val="FDD85D"/>
            </a:solidFill>
            <a:prstDash val="solid"/>
            <a:headEnd type="none" len="sm" w="sm"/>
            <a:tailEnd type="none" len="sm" w="sm"/>
          </a:ln>
        </p:spPr>
      </p:sp>
      <p:pic>
        <p:nvPicPr>
          <p:cNvPr name="Picture 6" id="6"/>
          <p:cNvPicPr>
            <a:picLocks noChangeAspect="true"/>
          </p:cNvPicPr>
          <p:nvPr/>
        </p:nvPicPr>
        <p:blipFill>
          <a:blip r:embed="rId6"/>
          <a:srcRect l="0" t="0" r="0" b="0"/>
          <a:stretch>
            <a:fillRect/>
          </a:stretch>
        </p:blipFill>
        <p:spPr>
          <a:xfrm flipH="false" flipV="false" rot="0">
            <a:off x="2700732" y="2336986"/>
            <a:ext cx="11537203" cy="741737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27396" y="4798282"/>
            <a:ext cx="8421532" cy="1219200"/>
          </a:xfrm>
          <a:prstGeom prst="rect">
            <a:avLst/>
          </a:prstGeom>
        </p:spPr>
        <p:txBody>
          <a:bodyPr anchor="t" rtlCol="false" tIns="0" lIns="0" bIns="0" rIns="0">
            <a:spAutoFit/>
          </a:bodyPr>
          <a:lstStyle/>
          <a:p>
            <a:pPr algn="ctr">
              <a:lnSpc>
                <a:spcPts val="9600"/>
              </a:lnSpc>
            </a:pPr>
            <a:r>
              <a:rPr lang="en-US" sz="8000">
                <a:solidFill>
                  <a:srgbClr val="FF3131"/>
                </a:solidFill>
                <a:latin typeface="Saira ExtraCondensed Medium"/>
              </a:rPr>
              <a:t>Đổi mật khẩu</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30717" y="8816419"/>
            <a:ext cx="7917976" cy="684604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60283" y="-4600688"/>
            <a:ext cx="7917976" cy="6846048"/>
          </a:xfrm>
          <a:prstGeom prst="rect">
            <a:avLst/>
          </a:prstGeom>
        </p:spPr>
      </p:pic>
      <p:pic>
        <p:nvPicPr>
          <p:cNvPr name="Picture 5" id="5"/>
          <p:cNvPicPr>
            <a:picLocks noChangeAspect="true"/>
          </p:cNvPicPr>
          <p:nvPr/>
        </p:nvPicPr>
        <p:blipFill>
          <a:blip r:embed="rId4"/>
          <a:srcRect l="0" t="0" r="0" b="2625"/>
          <a:stretch>
            <a:fillRect/>
          </a:stretch>
        </p:blipFill>
        <p:spPr>
          <a:xfrm flipH="false" flipV="false" rot="0">
            <a:off x="7494137" y="2786344"/>
            <a:ext cx="9431056" cy="585853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34151" y="0"/>
            <a:ext cx="11897699" cy="10287000"/>
          </a:xfrm>
          <a:prstGeom prst="rect">
            <a:avLst/>
          </a:prstGeom>
        </p:spPr>
      </p:pic>
      <p:sp>
        <p:nvSpPr>
          <p:cNvPr name="TextBox 3" id="3"/>
          <p:cNvSpPr txBox="true"/>
          <p:nvPr/>
        </p:nvSpPr>
        <p:spPr>
          <a:xfrm rot="0">
            <a:off x="1028700" y="4089630"/>
            <a:ext cx="6044697" cy="2506980"/>
          </a:xfrm>
          <a:prstGeom prst="rect">
            <a:avLst/>
          </a:prstGeom>
        </p:spPr>
        <p:txBody>
          <a:bodyPr anchor="t" rtlCol="false" tIns="0" lIns="0" bIns="0" rIns="0">
            <a:spAutoFit/>
          </a:bodyPr>
          <a:lstStyle/>
          <a:p>
            <a:pPr algn="ctr" marL="0" indent="0" lvl="0">
              <a:lnSpc>
                <a:spcPts val="9810"/>
              </a:lnSpc>
              <a:spcBef>
                <a:spcPct val="0"/>
              </a:spcBef>
            </a:pPr>
            <a:r>
              <a:rPr lang="en-US" sz="9000" spc="-63">
                <a:solidFill>
                  <a:srgbClr val="FF3131"/>
                </a:solidFill>
                <a:latin typeface="Saira ExtraCondensed Medium Bold"/>
              </a:rPr>
              <a:t>Chức năng của thủ thư</a:t>
            </a:r>
          </a:p>
        </p:txBody>
      </p:sp>
      <p:sp>
        <p:nvSpPr>
          <p:cNvPr name="TextBox 4" id="4"/>
          <p:cNvSpPr txBox="true"/>
          <p:nvPr/>
        </p:nvSpPr>
        <p:spPr>
          <a:xfrm rot="0">
            <a:off x="9857540" y="3161743"/>
            <a:ext cx="5865670"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Bold"/>
              </a:rPr>
              <a:t>Cập nhật đầu sách</a:t>
            </a:r>
          </a:p>
        </p:txBody>
      </p:sp>
      <p:sp>
        <p:nvSpPr>
          <p:cNvPr name="TextBox 5" id="5"/>
          <p:cNvSpPr txBox="true"/>
          <p:nvPr/>
        </p:nvSpPr>
        <p:spPr>
          <a:xfrm rot="0">
            <a:off x="9857540" y="4167531"/>
            <a:ext cx="7120376"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Bold"/>
              </a:rPr>
              <a:t>Phê duyệt yêu cầu trả mượn </a:t>
            </a:r>
          </a:p>
        </p:txBody>
      </p:sp>
      <p:sp>
        <p:nvSpPr>
          <p:cNvPr name="TextBox 6" id="6"/>
          <p:cNvSpPr txBox="true"/>
          <p:nvPr/>
        </p:nvSpPr>
        <p:spPr>
          <a:xfrm rot="0">
            <a:off x="9857540" y="5173319"/>
            <a:ext cx="5865670"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Bold"/>
              </a:rPr>
              <a:t>Quản lý người dùng</a:t>
            </a:r>
          </a:p>
        </p:txBody>
      </p:sp>
      <p:sp>
        <p:nvSpPr>
          <p:cNvPr name="TextBox 7" id="7"/>
          <p:cNvSpPr txBox="true"/>
          <p:nvPr/>
        </p:nvSpPr>
        <p:spPr>
          <a:xfrm rot="0">
            <a:off x="9857540" y="6179107"/>
            <a:ext cx="6597582" cy="850900"/>
          </a:xfrm>
          <a:prstGeom prst="rect">
            <a:avLst/>
          </a:prstGeom>
        </p:spPr>
        <p:txBody>
          <a:bodyPr anchor="t" rtlCol="false" tIns="0" lIns="0" bIns="0" rIns="0">
            <a:spAutoFit/>
          </a:bodyPr>
          <a:lstStyle/>
          <a:p>
            <a:pPr algn="l" marL="1079501" indent="-539750" lvl="1">
              <a:lnSpc>
                <a:spcPts val="6950"/>
              </a:lnSpc>
              <a:buFont typeface="Arial"/>
              <a:buChar char="•"/>
            </a:pPr>
            <a:r>
              <a:rPr lang="en-US" sz="5000" spc="95">
                <a:solidFill>
                  <a:srgbClr val="004AAD"/>
                </a:solidFill>
                <a:latin typeface="Saira ExtraCondensed Medium Bold"/>
              </a:rPr>
              <a:t>Thêm và xoá sách</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3307337" y="-4409268"/>
            <a:ext cx="8672074" cy="82463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DAFi-HwAczs</dc:identifier>
  <dcterms:modified xsi:type="dcterms:W3CDTF">2011-08-01T06:04:30Z</dcterms:modified>
  <cp:revision>1</cp:revision>
  <dc:title>Vàng Trắng Công ty Hình học Kế hoạch Dự án Bản thuyết trình Kinh doanh</dc:title>
</cp:coreProperties>
</file>